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</p:sldIdLst>
  <p:sldSz cx="24384000" cy="13716000"/>
  <p:notesSz cx="6858000" cy="9144000"/>
  <p:embeddedFontLst>
    <p:embeddedFont>
      <p:font typeface="Montserrat Bold" pitchFamily="2" charset="77"/>
      <p:bold r:id="rId12"/>
      <p:italic r:id="rId13"/>
      <p:boldItalic r:id="rId14"/>
    </p:embeddedFont>
    <p:embeddedFont>
      <p:font typeface="Montserrat Medium" pitchFamily="2" charset="77"/>
      <p:regular r:id="rId15"/>
      <p:italic r:id="rId16"/>
    </p:embeddedFont>
    <p:embeddedFont>
      <p:font typeface="Montserrat SemiBold" pitchFamily="2" charset="77"/>
      <p:regular r:id="rId17"/>
      <p:bold r:id="rId18"/>
      <p:italic r:id="rId19"/>
      <p:boldItalic r:id="rId20"/>
    </p:embeddedFont>
    <p:embeddedFont>
      <p:font typeface="Montserrat-BoldItalic" pitchFamily="2" charset="77"/>
      <p:bold r:id="rId21"/>
      <p:italic r:id="rId22"/>
      <p:boldItalic r:id="rId23"/>
    </p:embeddedFont>
    <p:embeddedFont>
      <p:font typeface="Montserrat-Italic" pitchFamily="2" charset="77"/>
      <p:italic r:id="rId24"/>
    </p:embeddedFont>
    <p:embeddedFont>
      <p:font typeface="Tw Cen MT" panose="020B0602020104020603" pitchFamily="34" charset="77"/>
      <p:regular r:id="rId25"/>
      <p:bold r:id="rId26"/>
      <p:italic r:id="rId27"/>
      <p:boldItalic r:id="rId28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C0C0"/>
    <a:srgbClr val="EE51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media/image1.t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389EA31-5B83-4641-95B7-D3874D1E922E}"/>
              </a:ext>
            </a:extLst>
          </p:cNvPr>
          <p:cNvGrpSpPr/>
          <p:nvPr/>
        </p:nvGrpSpPr>
        <p:grpSpPr>
          <a:xfrm>
            <a:off x="-73321" y="-4318"/>
            <a:ext cx="24530642" cy="13113171"/>
            <a:chOff x="-73321" y="-4318"/>
            <a:chExt cx="24530642" cy="13113171"/>
          </a:xfrm>
        </p:grpSpPr>
        <p:pic>
          <p:nvPicPr>
            <p:cNvPr id="119" name="pasted-image.tiff"/>
            <p:cNvPicPr>
              <a:picLocks noChangeAspect="1"/>
            </p:cNvPicPr>
            <p:nvPr/>
          </p:nvPicPr>
          <p:blipFill>
            <a:blip r:embed="rId2"/>
            <a:srcRect t="36356"/>
            <a:stretch>
              <a:fillRect/>
            </a:stretch>
          </p:blipFill>
          <p:spPr>
            <a:xfrm>
              <a:off x="-73321" y="-4318"/>
              <a:ext cx="24530642" cy="1115491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1504" y="16963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176739" y="5533373"/>
              <a:ext cx="11947935" cy="1108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rPr dirty="0"/>
                <a:t>Modelling users through storytelling</a:t>
              </a:r>
            </a:p>
          </p:txBody>
        </p:sp>
        <p:sp>
          <p:nvSpPr>
            <p:cNvPr id="122" name="Shape 122"/>
            <p:cNvSpPr/>
            <p:nvPr/>
          </p:nvSpPr>
          <p:spPr>
            <a:xfrm>
              <a:off x="-63142" y="11257466"/>
              <a:ext cx="24510284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585599" y="11969021"/>
              <a:ext cx="6941078" cy="1006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100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9199" y="2753564"/>
              <a:ext cx="1711586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6560000" y="3278725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476347" y="1983237"/>
              <a:ext cx="1537111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Personas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9470560" y="12661177"/>
              <a:ext cx="43940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Matt Fehlberg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C789911-977C-C543-9C77-BC882E5514B7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29" name="Shape 129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5400000">
              <a:off x="156029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-254236" y="444027"/>
              <a:ext cx="1841187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Personas</a:t>
              </a:r>
            </a:p>
          </p:txBody>
        </p:sp>
        <p:sp>
          <p:nvSpPr>
            <p:cNvPr id="132" name="Shape 132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3" name="Shape 133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51" name="Shape 151"/>
          <p:cNvSpPr/>
          <p:nvPr/>
        </p:nvSpPr>
        <p:spPr>
          <a:xfrm>
            <a:off x="580212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52" name="Shape 152"/>
          <p:cNvSpPr/>
          <p:nvPr/>
        </p:nvSpPr>
        <p:spPr>
          <a:xfrm>
            <a:off x="1065910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65F55AC-BC97-634F-9F45-5F49357FD45D}"/>
              </a:ext>
            </a:extLst>
          </p:cNvPr>
          <p:cNvGrpSpPr/>
          <p:nvPr/>
        </p:nvGrpSpPr>
        <p:grpSpPr>
          <a:xfrm>
            <a:off x="-110395" y="-75167"/>
            <a:ext cx="24574292" cy="13184020"/>
            <a:chOff x="-110395" y="-75167"/>
            <a:chExt cx="24574292" cy="13184020"/>
          </a:xfrm>
        </p:grpSpPr>
        <p:pic>
          <p:nvPicPr>
            <p:cNvPr id="135" name="pasted-image.tiff"/>
            <p:cNvPicPr>
              <a:picLocks noChangeAspect="1"/>
            </p:cNvPicPr>
            <p:nvPr/>
          </p:nvPicPr>
          <p:blipFill>
            <a:blip r:embed="rId2"/>
            <a:srcRect l="20713" t="65994"/>
            <a:stretch>
              <a:fillRect/>
            </a:stretch>
          </p:blipFill>
          <p:spPr>
            <a:xfrm>
              <a:off x="-21429" y="-16522"/>
              <a:ext cx="19449550" cy="596012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6" name="Shape 13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100</a:t>
              </a:r>
            </a:p>
          </p:txBody>
        </p:sp>
        <p:sp>
          <p:nvSpPr>
            <p:cNvPr id="141" name="Shape 141"/>
            <p:cNvSpPr/>
            <p:nvPr/>
          </p:nvSpPr>
          <p:spPr>
            <a:xfrm>
              <a:off x="-110395" y="16765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14259490" y="22017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385152" y="854012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Personas</a:t>
              </a:r>
            </a:p>
          </p:txBody>
        </p:sp>
        <p:sp>
          <p:nvSpPr>
            <p:cNvPr id="144" name="Shape 144"/>
            <p:cNvSpPr/>
            <p:nvPr/>
          </p:nvSpPr>
          <p:spPr>
            <a:xfrm>
              <a:off x="17971960" y="12661177"/>
              <a:ext cx="43940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Matt Fehlberg</a:t>
              </a:r>
            </a:p>
          </p:txBody>
        </p:sp>
        <p:sp>
          <p:nvSpPr>
            <p:cNvPr id="145" name="Shape 14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persona using interview data. Identify variables in the data and look for patterns across the interviewees. Use the provided templates (pp.180-181). If you don’t have your own data, use the resources on the companion website. </a:t>
              </a:r>
            </a:p>
          </p:txBody>
        </p:sp>
        <p:sp>
          <p:nvSpPr>
            <p:cNvPr id="148" name="Shape 148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6335184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1119215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3" name="Shape 153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20976367" y="3535408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 highlighters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589029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157" name="Shape 157"/>
          <p:cNvSpPr/>
          <p:nvPr/>
        </p:nvSpPr>
        <p:spPr>
          <a:xfrm>
            <a:off x="1535723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58" name="Shape 158"/>
          <p:cNvSpPr/>
          <p:nvPr/>
        </p:nvSpPr>
        <p:spPr>
          <a:xfrm>
            <a:off x="2022408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59" name="Shape 159"/>
          <p:cNvSpPr/>
          <p:nvPr/>
        </p:nvSpPr>
        <p:spPr>
          <a:xfrm>
            <a:off x="153602" y="110127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03" name="Shape 203"/>
          <p:cNvSpPr/>
          <p:nvPr/>
        </p:nvSpPr>
        <p:spPr>
          <a:xfrm>
            <a:off x="580212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04" name="Shape 204"/>
          <p:cNvSpPr/>
          <p:nvPr/>
        </p:nvSpPr>
        <p:spPr>
          <a:xfrm>
            <a:off x="1065910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09" name="Shape 209"/>
          <p:cNvSpPr/>
          <p:nvPr/>
        </p:nvSpPr>
        <p:spPr>
          <a:xfrm>
            <a:off x="1535723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10" name="Shape 210"/>
          <p:cNvSpPr/>
          <p:nvPr/>
        </p:nvSpPr>
        <p:spPr>
          <a:xfrm>
            <a:off x="2022408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11" name="Shape 211"/>
          <p:cNvSpPr/>
          <p:nvPr/>
        </p:nvSpPr>
        <p:spPr>
          <a:xfrm>
            <a:off x="5010573" y="110127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FF2E058-38C0-2441-9F36-D9321586E970}"/>
              </a:ext>
            </a:extLst>
          </p:cNvPr>
          <p:cNvGrpSpPr/>
          <p:nvPr/>
        </p:nvGrpSpPr>
        <p:grpSpPr>
          <a:xfrm>
            <a:off x="-110395" y="-75167"/>
            <a:ext cx="24574292" cy="13184020"/>
            <a:chOff x="-110395" y="-75167"/>
            <a:chExt cx="24574292" cy="13184020"/>
          </a:xfrm>
        </p:grpSpPr>
        <p:pic>
          <p:nvPicPr>
            <p:cNvPr id="187" name="pasted-image.tiff"/>
            <p:cNvPicPr>
              <a:picLocks noChangeAspect="1"/>
            </p:cNvPicPr>
            <p:nvPr/>
          </p:nvPicPr>
          <p:blipFill>
            <a:blip r:embed="rId2"/>
            <a:srcRect l="20713" t="65994"/>
            <a:stretch>
              <a:fillRect/>
            </a:stretch>
          </p:blipFill>
          <p:spPr>
            <a:xfrm>
              <a:off x="-21429" y="-16522"/>
              <a:ext cx="19449550" cy="596012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88" name="Shape 18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-110395" y="16765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rot="5400000">
              <a:off x="14259490" y="22017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7971960" y="12661177"/>
              <a:ext cx="43940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Matt Fehlberg</a:t>
              </a:r>
            </a:p>
          </p:txBody>
        </p:sp>
        <p:sp>
          <p:nvSpPr>
            <p:cNvPr id="197" name="Shape 19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99" name="Shape 199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persona using interview data. Identify variables in the data and look for patterns across the interviewees. Use the provided templates (pp.180-181). If you don’t have your own data, use the resources on the companion website. </a:t>
              </a:r>
            </a:p>
          </p:txBody>
        </p:sp>
        <p:sp>
          <p:nvSpPr>
            <p:cNvPr id="200" name="Shape 200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01" name="Shape 201"/>
            <p:cNvSpPr/>
            <p:nvPr/>
          </p:nvSpPr>
          <p:spPr>
            <a:xfrm>
              <a:off x="6335184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02" name="Shape 202"/>
            <p:cNvSpPr/>
            <p:nvPr/>
          </p:nvSpPr>
          <p:spPr>
            <a:xfrm>
              <a:off x="1119215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06" name="Shape 206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20976367" y="3535408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 highlighters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1589029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7" name="Shape 137">
              <a:extLst>
                <a:ext uri="{FF2B5EF4-FFF2-40B4-BE49-F238E27FC236}">
                  <a16:creationId xmlns:a16="http://schemas.microsoft.com/office/drawing/2014/main" id="{3A705184-73A1-5341-99D3-AC2085B5FFC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Shape 139">
              <a:extLst>
                <a:ext uri="{FF2B5EF4-FFF2-40B4-BE49-F238E27FC236}">
                  <a16:creationId xmlns:a16="http://schemas.microsoft.com/office/drawing/2014/main" id="{8F80643E-9685-B84A-A20F-D5F224304BA0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100</a:t>
              </a:r>
            </a:p>
          </p:txBody>
        </p:sp>
        <p:sp>
          <p:nvSpPr>
            <p:cNvPr id="29" name="Shape 143">
              <a:extLst>
                <a:ext uri="{FF2B5EF4-FFF2-40B4-BE49-F238E27FC236}">
                  <a16:creationId xmlns:a16="http://schemas.microsoft.com/office/drawing/2014/main" id="{B64F0654-C0B0-684E-996F-4FD39CF58815}"/>
                </a:ext>
              </a:extLst>
            </p:cNvPr>
            <p:cNvSpPr/>
            <p:nvPr/>
          </p:nvSpPr>
          <p:spPr>
            <a:xfrm>
              <a:off x="385152" y="854012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Personas</a:t>
              </a:r>
            </a:p>
          </p:txBody>
        </p:sp>
        <p:sp>
          <p:nvSpPr>
            <p:cNvPr id="30" name="Shape 153">
              <a:extLst>
                <a:ext uri="{FF2B5EF4-FFF2-40B4-BE49-F238E27FC236}">
                  <a16:creationId xmlns:a16="http://schemas.microsoft.com/office/drawing/2014/main" id="{5F6E1C15-AD88-0445-B3DC-A5E650EABD1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29" name="Shape 229"/>
          <p:cNvSpPr/>
          <p:nvPr/>
        </p:nvSpPr>
        <p:spPr>
          <a:xfrm>
            <a:off x="580212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30" name="Shape 230"/>
          <p:cNvSpPr/>
          <p:nvPr/>
        </p:nvSpPr>
        <p:spPr>
          <a:xfrm>
            <a:off x="1065910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[20 mins] </a:t>
            </a:r>
          </a:p>
        </p:txBody>
      </p:sp>
      <p:sp>
        <p:nvSpPr>
          <p:cNvPr id="235" name="Shape 235"/>
          <p:cNvSpPr/>
          <p:nvPr/>
        </p:nvSpPr>
        <p:spPr>
          <a:xfrm>
            <a:off x="1535723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6" name="Shape 236"/>
          <p:cNvSpPr/>
          <p:nvPr/>
        </p:nvSpPr>
        <p:spPr>
          <a:xfrm>
            <a:off x="2022408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37" name="Shape 237"/>
          <p:cNvSpPr/>
          <p:nvPr/>
        </p:nvSpPr>
        <p:spPr>
          <a:xfrm>
            <a:off x="9867544" y="110127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 err="1"/>
              <a:t>Lorum</a:t>
            </a:r>
            <a:r>
              <a:rPr dirty="0"/>
              <a:t> ipsum dolor sit </a:t>
            </a:r>
            <a:r>
              <a:rPr dirty="0" err="1"/>
              <a:t>amet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DBFBC4F-F825-8641-B192-59CAA24F6D56}"/>
              </a:ext>
            </a:extLst>
          </p:cNvPr>
          <p:cNvGrpSpPr/>
          <p:nvPr/>
        </p:nvGrpSpPr>
        <p:grpSpPr>
          <a:xfrm>
            <a:off x="-110395" y="-75167"/>
            <a:ext cx="24574292" cy="13184020"/>
            <a:chOff x="-110395" y="-75167"/>
            <a:chExt cx="24574292" cy="13184020"/>
          </a:xfrm>
        </p:grpSpPr>
        <p:pic>
          <p:nvPicPr>
            <p:cNvPr id="213" name="pasted-image.tiff"/>
            <p:cNvPicPr>
              <a:picLocks noChangeAspect="1"/>
            </p:cNvPicPr>
            <p:nvPr/>
          </p:nvPicPr>
          <p:blipFill>
            <a:blip r:embed="rId2"/>
            <a:srcRect l="20713" t="65994"/>
            <a:stretch>
              <a:fillRect/>
            </a:stretch>
          </p:blipFill>
          <p:spPr>
            <a:xfrm>
              <a:off x="-21429" y="-16522"/>
              <a:ext cx="19449550" cy="596012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14" name="Shape 21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-110395" y="16765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 rot="5400000">
              <a:off x="14259490" y="22017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7971960" y="12661177"/>
              <a:ext cx="43940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rPr dirty="0"/>
                <a:t>Image Attribution: Matt Fehlberg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25" name="Shape 225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rPr dirty="0"/>
                <a:t>In this exercise, you will create a persona using interview data. Identify variables in the data and look for patterns across the interviewees. Use the provided templates (pp.180-181). If you don’t have your own data, use the resources on the companion website. 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6335184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1192156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20976367" y="3535408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 highlighters</a:t>
              </a:r>
            </a:p>
          </p:txBody>
        </p:sp>
        <p:sp>
          <p:nvSpPr>
            <p:cNvPr id="234" name="Shape 234"/>
            <p:cNvSpPr/>
            <p:nvPr/>
          </p:nvSpPr>
          <p:spPr>
            <a:xfrm>
              <a:off x="1589029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7" name="Shape 137">
              <a:extLst>
                <a:ext uri="{FF2B5EF4-FFF2-40B4-BE49-F238E27FC236}">
                  <a16:creationId xmlns:a16="http://schemas.microsoft.com/office/drawing/2014/main" id="{F3E4E003-2060-F544-B647-4CF76B96AF02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Shape 139">
              <a:extLst>
                <a:ext uri="{FF2B5EF4-FFF2-40B4-BE49-F238E27FC236}">
                  <a16:creationId xmlns:a16="http://schemas.microsoft.com/office/drawing/2014/main" id="{5AFB4717-352F-C64E-B018-F3C68EA291B4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100</a:t>
              </a:r>
            </a:p>
          </p:txBody>
        </p:sp>
        <p:sp>
          <p:nvSpPr>
            <p:cNvPr id="29" name="Shape 143">
              <a:extLst>
                <a:ext uri="{FF2B5EF4-FFF2-40B4-BE49-F238E27FC236}">
                  <a16:creationId xmlns:a16="http://schemas.microsoft.com/office/drawing/2014/main" id="{E8A46BA4-A391-D04D-9220-DF04054BE945}"/>
                </a:ext>
              </a:extLst>
            </p:cNvPr>
            <p:cNvSpPr/>
            <p:nvPr/>
          </p:nvSpPr>
          <p:spPr>
            <a:xfrm>
              <a:off x="385152" y="854012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Personas</a:t>
              </a:r>
            </a:p>
          </p:txBody>
        </p:sp>
        <p:sp>
          <p:nvSpPr>
            <p:cNvPr id="30" name="Shape 153">
              <a:extLst>
                <a:ext uri="{FF2B5EF4-FFF2-40B4-BE49-F238E27FC236}">
                  <a16:creationId xmlns:a16="http://schemas.microsoft.com/office/drawing/2014/main" id="{9366B9F4-28BB-FF46-89C6-65E2884AF0EF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77" name="Shape 177"/>
          <p:cNvSpPr/>
          <p:nvPr/>
        </p:nvSpPr>
        <p:spPr>
          <a:xfrm>
            <a:off x="580212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78" name="Shape 178"/>
          <p:cNvSpPr/>
          <p:nvPr/>
        </p:nvSpPr>
        <p:spPr>
          <a:xfrm>
            <a:off x="1065910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83" name="Shape 183"/>
          <p:cNvSpPr/>
          <p:nvPr/>
        </p:nvSpPr>
        <p:spPr>
          <a:xfrm>
            <a:off x="1535723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4" name="Shape 184"/>
          <p:cNvSpPr/>
          <p:nvPr/>
        </p:nvSpPr>
        <p:spPr>
          <a:xfrm>
            <a:off x="2022408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29E178-DF3E-B443-A05E-3DF82F0F0365}"/>
              </a:ext>
            </a:extLst>
          </p:cNvPr>
          <p:cNvGrpSpPr/>
          <p:nvPr/>
        </p:nvGrpSpPr>
        <p:grpSpPr>
          <a:xfrm>
            <a:off x="-110395" y="-75167"/>
            <a:ext cx="24574292" cy="13184020"/>
            <a:chOff x="-110395" y="-75167"/>
            <a:chExt cx="24574292" cy="13184020"/>
          </a:xfrm>
        </p:grpSpPr>
        <p:pic>
          <p:nvPicPr>
            <p:cNvPr id="161" name="pasted-image.tiff"/>
            <p:cNvPicPr>
              <a:picLocks noChangeAspect="1"/>
            </p:cNvPicPr>
            <p:nvPr/>
          </p:nvPicPr>
          <p:blipFill>
            <a:blip r:embed="rId2"/>
            <a:srcRect l="20713" t="65994"/>
            <a:stretch>
              <a:fillRect/>
            </a:stretch>
          </p:blipFill>
          <p:spPr>
            <a:xfrm>
              <a:off x="-21429" y="-16522"/>
              <a:ext cx="19449550" cy="596012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2" name="Shape 16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-110395" y="16765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rot="5400000">
              <a:off x="14259490" y="22017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7971960" y="12661177"/>
              <a:ext cx="43940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Matt Fehlberg</a:t>
              </a:r>
            </a:p>
          </p:txBody>
        </p:sp>
        <p:sp>
          <p:nvSpPr>
            <p:cNvPr id="171" name="Shape 17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3" name="Shape 17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persona using interview data. Identify variables in the data and look for patterns across the interviewees. Use the provided templates (pp.180-181). If you don’t have your own data, use the resources on the companion website. 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75" name="Shape 175"/>
            <p:cNvSpPr/>
            <p:nvPr/>
          </p:nvSpPr>
          <p:spPr>
            <a:xfrm>
              <a:off x="6335184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rPr dirty="0"/>
                <a:t>2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1119215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20976367" y="3535408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 highlighters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15890292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7" name="Shape 137">
              <a:extLst>
                <a:ext uri="{FF2B5EF4-FFF2-40B4-BE49-F238E27FC236}">
                  <a16:creationId xmlns:a16="http://schemas.microsoft.com/office/drawing/2014/main" id="{BC21BCE3-BD19-DC41-9B82-994FB97FDFE8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Shape 139">
              <a:extLst>
                <a:ext uri="{FF2B5EF4-FFF2-40B4-BE49-F238E27FC236}">
                  <a16:creationId xmlns:a16="http://schemas.microsoft.com/office/drawing/2014/main" id="{CDD3517A-7EDF-C041-B615-40B404C4EE2D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100</a:t>
              </a:r>
            </a:p>
          </p:txBody>
        </p:sp>
        <p:sp>
          <p:nvSpPr>
            <p:cNvPr id="29" name="Shape 143">
              <a:extLst>
                <a:ext uri="{FF2B5EF4-FFF2-40B4-BE49-F238E27FC236}">
                  <a16:creationId xmlns:a16="http://schemas.microsoft.com/office/drawing/2014/main" id="{EC7DC8A3-577F-F848-930F-B479F616A4B8}"/>
                </a:ext>
              </a:extLst>
            </p:cNvPr>
            <p:cNvSpPr/>
            <p:nvPr/>
          </p:nvSpPr>
          <p:spPr>
            <a:xfrm>
              <a:off x="385152" y="854012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Personas</a:t>
              </a:r>
            </a:p>
          </p:txBody>
        </p:sp>
        <p:sp>
          <p:nvSpPr>
            <p:cNvPr id="30" name="Shape 153">
              <a:extLst>
                <a:ext uri="{FF2B5EF4-FFF2-40B4-BE49-F238E27FC236}">
                  <a16:creationId xmlns:a16="http://schemas.microsoft.com/office/drawing/2014/main" id="{A61B2339-D032-184D-A49F-719D3B6D09BB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185" name="Shape 185"/>
          <p:cNvSpPr/>
          <p:nvPr/>
        </p:nvSpPr>
        <p:spPr>
          <a:xfrm>
            <a:off x="14520330" y="11012400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55" name="Shape 255"/>
          <p:cNvSpPr/>
          <p:nvPr/>
        </p:nvSpPr>
        <p:spPr>
          <a:xfrm>
            <a:off x="580212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56" name="Shape 256"/>
          <p:cNvSpPr/>
          <p:nvPr/>
        </p:nvSpPr>
        <p:spPr>
          <a:xfrm>
            <a:off x="1065910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61" name="Shape 261"/>
          <p:cNvSpPr/>
          <p:nvPr/>
        </p:nvSpPr>
        <p:spPr>
          <a:xfrm>
            <a:off x="1535723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2" name="Shape 262"/>
          <p:cNvSpPr/>
          <p:nvPr/>
        </p:nvSpPr>
        <p:spPr>
          <a:xfrm>
            <a:off x="2022408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E99BFAE-5288-3D4D-9DC8-47903DC2D211}"/>
              </a:ext>
            </a:extLst>
          </p:cNvPr>
          <p:cNvGrpSpPr/>
          <p:nvPr/>
        </p:nvGrpSpPr>
        <p:grpSpPr>
          <a:xfrm>
            <a:off x="-110395" y="-75167"/>
            <a:ext cx="24574292" cy="13184020"/>
            <a:chOff x="-110395" y="-75167"/>
            <a:chExt cx="24574292" cy="13184020"/>
          </a:xfrm>
        </p:grpSpPr>
        <p:pic>
          <p:nvPicPr>
            <p:cNvPr id="239" name="pasted-image.tiff"/>
            <p:cNvPicPr>
              <a:picLocks noChangeAspect="1"/>
            </p:cNvPicPr>
            <p:nvPr/>
          </p:nvPicPr>
          <p:blipFill>
            <a:blip r:embed="rId2"/>
            <a:srcRect l="20713" t="65994"/>
            <a:stretch>
              <a:fillRect/>
            </a:stretch>
          </p:blipFill>
          <p:spPr>
            <a:xfrm>
              <a:off x="-21429" y="-16522"/>
              <a:ext cx="19449550" cy="596012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0" name="Shape 24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-110395" y="16765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 rot="5400000">
              <a:off x="14259490" y="22017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17971960" y="12661177"/>
              <a:ext cx="43940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Matt Fehlberg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persona using interview data. Identify variables in the data and look for patterns across the interviewees. Use the provided templates (pp.180-181). If you don’t have your own data, use the resources on the companion website. </a:t>
              </a:r>
            </a:p>
          </p:txBody>
        </p:sp>
        <p:sp>
          <p:nvSpPr>
            <p:cNvPr id="252" name="Shape 252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53" name="Shape 253"/>
            <p:cNvSpPr/>
            <p:nvPr/>
          </p:nvSpPr>
          <p:spPr>
            <a:xfrm>
              <a:off x="6335184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1119215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0976367" y="3535408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 highlighters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589029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7" name="Shape 137">
              <a:extLst>
                <a:ext uri="{FF2B5EF4-FFF2-40B4-BE49-F238E27FC236}">
                  <a16:creationId xmlns:a16="http://schemas.microsoft.com/office/drawing/2014/main" id="{EB082481-AA25-3D4E-A4B8-1F0C43EB0D53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Shape 139">
              <a:extLst>
                <a:ext uri="{FF2B5EF4-FFF2-40B4-BE49-F238E27FC236}">
                  <a16:creationId xmlns:a16="http://schemas.microsoft.com/office/drawing/2014/main" id="{4FBDE7E0-BA1F-9E4F-9290-B40BFE85D5B6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100</a:t>
              </a:r>
            </a:p>
          </p:txBody>
        </p:sp>
        <p:sp>
          <p:nvSpPr>
            <p:cNvPr id="29" name="Shape 143">
              <a:extLst>
                <a:ext uri="{FF2B5EF4-FFF2-40B4-BE49-F238E27FC236}">
                  <a16:creationId xmlns:a16="http://schemas.microsoft.com/office/drawing/2014/main" id="{45E7E379-6066-4948-9EFA-1B7E9E87D879}"/>
                </a:ext>
              </a:extLst>
            </p:cNvPr>
            <p:cNvSpPr/>
            <p:nvPr/>
          </p:nvSpPr>
          <p:spPr>
            <a:xfrm>
              <a:off x="385152" y="854012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Personas</a:t>
              </a:r>
            </a:p>
          </p:txBody>
        </p:sp>
        <p:sp>
          <p:nvSpPr>
            <p:cNvPr id="30" name="Shape 153">
              <a:extLst>
                <a:ext uri="{FF2B5EF4-FFF2-40B4-BE49-F238E27FC236}">
                  <a16:creationId xmlns:a16="http://schemas.microsoft.com/office/drawing/2014/main" id="{B9BB72EB-C62A-7F4B-8C1F-687E810378AB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263" name="Shape 263"/>
          <p:cNvSpPr/>
          <p:nvPr/>
        </p:nvSpPr>
        <p:spPr>
          <a:xfrm>
            <a:off x="19432527" y="11091005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B8C8C0-E565-D64B-A614-935EF4F96383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265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6" name="Shape 266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267" name="Shape 267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C20237F-F9EE-3449-854A-0521D83F1801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272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73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4" name="Shape 274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277" name="Shape 277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278" name="Shape 278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800</Words>
  <Application>Microsoft Macintosh PowerPoint</Application>
  <PresentationFormat>Custom</PresentationFormat>
  <Paragraphs>117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Helvetica</vt:lpstr>
      <vt:lpstr>Montserrat Bold</vt:lpstr>
      <vt:lpstr>Montserrat-BoldItalic</vt:lpstr>
      <vt:lpstr>Helvetica Neue Light</vt:lpstr>
      <vt:lpstr>Montserrat SemiBold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5</cp:revision>
  <dcterms:modified xsi:type="dcterms:W3CDTF">2020-01-09T04:10:23Z</dcterms:modified>
</cp:coreProperties>
</file>